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handoutMasterIdLst>
    <p:handoutMasterId r:id="rId28"/>
  </p:handoutMasterIdLst>
  <p:sldIdLst>
    <p:sldId id="256" r:id="rId2"/>
    <p:sldId id="425" r:id="rId3"/>
    <p:sldId id="374" r:id="rId4"/>
    <p:sldId id="296" r:id="rId5"/>
    <p:sldId id="440" r:id="rId6"/>
    <p:sldId id="439" r:id="rId7"/>
    <p:sldId id="443" r:id="rId8"/>
    <p:sldId id="445" r:id="rId9"/>
    <p:sldId id="455" r:id="rId10"/>
    <p:sldId id="449" r:id="rId11"/>
    <p:sldId id="456" r:id="rId12"/>
    <p:sldId id="457" r:id="rId13"/>
    <p:sldId id="458" r:id="rId14"/>
    <p:sldId id="454" r:id="rId15"/>
    <p:sldId id="459" r:id="rId16"/>
    <p:sldId id="450" r:id="rId17"/>
    <p:sldId id="461" r:id="rId18"/>
    <p:sldId id="460" r:id="rId19"/>
    <p:sldId id="462" r:id="rId20"/>
    <p:sldId id="463" r:id="rId21"/>
    <p:sldId id="464" r:id="rId22"/>
    <p:sldId id="465" r:id="rId23"/>
    <p:sldId id="466" r:id="rId24"/>
    <p:sldId id="467" r:id="rId25"/>
    <p:sldId id="424" r:id="rId2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40" autoAdjust="0"/>
    <p:restoredTop sz="94641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https://ezgif.com/maker</a:t>
            </a:r>
          </a:p>
          <a:p>
            <a:endParaRPr lang="en-US" altLang="ko-KR" dirty="0"/>
          </a:p>
          <a:p>
            <a:r>
              <a:rPr lang="en-US" altLang="ko-KR" dirty="0"/>
              <a:t>Dirichlet boundary conditions assume the solution to the variable. </a:t>
            </a:r>
          </a:p>
          <a:p>
            <a:r>
              <a:rPr lang="en-US" altLang="ko-KR" dirty="0"/>
              <a:t>In Neumann boundary conditions, a solution is assumed for the derivative of the variable.</a:t>
            </a:r>
          </a:p>
          <a:p>
            <a:endParaRPr lang="en-US" altLang="ko-KR" dirty="0"/>
          </a:p>
          <a:p>
            <a:r>
              <a:rPr lang="en-US" altLang="ko-KR" dirty="0"/>
              <a:t>https://en.wikipedia.org/wiki/Von_Neumann_stability_analysis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0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1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6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8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6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8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8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7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8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9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4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7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6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2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0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2023-11-06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1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0.png"/><Relationship Id="rId18" Type="http://schemas.openxmlformats.org/officeDocument/2006/relationships/image" Target="../media/image38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90.png"/><Relationship Id="rId18" Type="http://schemas.openxmlformats.org/officeDocument/2006/relationships/image" Target="../media/image40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0.png"/><Relationship Id="rId18" Type="http://schemas.openxmlformats.org/officeDocument/2006/relationships/image" Target="../media/image43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Convection Equation in OpenFOAM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4A7B1E4-FDAA-45D5-A693-200BF808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648"/>
            <a:ext cx="12192000" cy="248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7950693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diffusionFoam “solver”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/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A6DB26-0A23-487B-B2F5-21AB2554E98A}"/>
              </a:ext>
            </a:extLst>
          </p:cNvPr>
          <p:cNvSpPr txBox="1"/>
          <p:nvPr/>
        </p:nvSpPr>
        <p:spPr>
          <a:xfrm>
            <a:off x="6776773" y="4819281"/>
            <a:ext cx="382294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 “diffusionFoam“ solver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BCBFEBC-9921-4C30-923C-26BF28CCE329}"/>
              </a:ext>
            </a:extLst>
          </p:cNvPr>
          <p:cNvSpPr/>
          <p:nvPr/>
        </p:nvSpPr>
        <p:spPr>
          <a:xfrm rot="16200000">
            <a:off x="6373225" y="4811697"/>
            <a:ext cx="257452" cy="40760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05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B145E-FEF8-43EB-892E-B68F45FB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293743"/>
            <a:ext cx="7820025" cy="3228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1728647" y="3522593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019550" y="3308335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052497" y="4370318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110914" y="4134757"/>
            <a:ext cx="20584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Mesh, schemes, solvers, algorithm controls and tolerances for the implicit solvers.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88AB11-5C6A-4D2A-9F9D-4A391BDB8981}"/>
              </a:ext>
            </a:extLst>
          </p:cNvPr>
          <p:cNvCxnSpPr>
            <a:cxnSpLocks/>
          </p:cNvCxnSpPr>
          <p:nvPr/>
        </p:nvCxnSpPr>
        <p:spPr>
          <a:xfrm>
            <a:off x="2176322" y="3931042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0202D-0A62-44B2-969A-CF95DE21FD24}"/>
              </a:ext>
            </a:extLst>
          </p:cNvPr>
          <p:cNvSpPr/>
          <p:nvPr/>
        </p:nvSpPr>
        <p:spPr>
          <a:xfrm>
            <a:off x="4305300" y="3726309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3A9AD-D179-4BB2-9409-B6CD4814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5" y="2150768"/>
            <a:ext cx="5748789" cy="33832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2A24941-DE90-4A56-AB2C-DC6E1A3EAB41}"/>
              </a:ext>
            </a:extLst>
          </p:cNvPr>
          <p:cNvSpPr/>
          <p:nvPr/>
        </p:nvSpPr>
        <p:spPr>
          <a:xfrm>
            <a:off x="5381625" y="3536654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055C8-2386-43D7-9B35-32102064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37" y="2150768"/>
            <a:ext cx="5715181" cy="33832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0991850" y="2631779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7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91488-E5D5-4E18-9CD4-1AEAEEE7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837"/>
            <a:ext cx="12192000" cy="28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0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81500" cy="644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“Paraview”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655176-39FB-40F9-9DD5-CD326E2A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1281111"/>
            <a:ext cx="9344025" cy="46720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8AD8B6D-8152-4FCD-84D2-3457B0545944}"/>
              </a:ext>
            </a:extLst>
          </p:cNvPr>
          <p:cNvSpPr/>
          <p:nvPr/>
        </p:nvSpPr>
        <p:spPr>
          <a:xfrm>
            <a:off x="4419600" y="644010"/>
            <a:ext cx="3619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0E4A8-6440-40F3-930F-2B762AF253B0}"/>
              </a:ext>
            </a:extLst>
          </p:cNvPr>
          <p:cNvSpPr txBox="1"/>
          <p:nvPr/>
        </p:nvSpPr>
        <p:spPr>
          <a:xfrm>
            <a:off x="4878582" y="497444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results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2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“case” in paraview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76A24-829D-461B-894D-0FBD95D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6" y="1742972"/>
            <a:ext cx="833462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EDEB25-3629-4CA3-B718-47E590184A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1 (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Equation using OpenFOAM)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A84748-2D76-4D88-91FC-34BAD5AC82E8}"/>
                  </a:ext>
                </a:extLst>
              </p:cNvPr>
              <p:cNvSpPr txBox="1"/>
              <p:nvPr/>
            </p:nvSpPr>
            <p:spPr>
              <a:xfrm>
                <a:off x="10186247" y="552684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A84748-2D76-4D88-91FC-34BAD5AC8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7" y="552684"/>
                <a:ext cx="1777153" cy="833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9C0E607-984A-4E30-9E51-9BBAFC5E3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83"/>
          <a:stretch/>
        </p:blipFill>
        <p:spPr>
          <a:xfrm>
            <a:off x="838200" y="1933575"/>
            <a:ext cx="8772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8AAF5-DDFE-4580-ADC7-62104377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2788-F5D1-4756-98ED-2AF6A493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Numerical Solution to Convection Equation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1EB327-7270-4A0C-830D-390D79DC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" y="2172928"/>
            <a:ext cx="7943294" cy="348470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B4E8C8-F0F0-4E20-BB90-3797A8A3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01" y="16939"/>
            <a:ext cx="3065600" cy="229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/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DF8C4-BADD-481F-8CB0-27B578555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6" y="3179886"/>
            <a:ext cx="3910709" cy="293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9A662-1080-43EB-875D-B031C7A5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7855"/>
            <a:ext cx="4099915" cy="10440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73877F-17CC-417F-8F92-EB3346C6A012}"/>
              </a:ext>
            </a:extLst>
          </p:cNvPr>
          <p:cNvSpPr txBox="1">
            <a:spLocks/>
          </p:cNvSpPr>
          <p:nvPr/>
        </p:nvSpPr>
        <p:spPr>
          <a:xfrm>
            <a:off x="1527138" y="1225866"/>
            <a:ext cx="2995473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spcBef>
                <a:spcPts val="18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initial field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9F1FCEE-3E7B-481A-A433-8C1DCE620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92" y="2067855"/>
            <a:ext cx="5106924" cy="3830193"/>
          </a:xfrm>
          <a:prstGeom prst="rect">
            <a:avLst/>
          </a:prstGeom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5A506A14-6A18-481E-9527-511FA6C21A16}"/>
              </a:ext>
            </a:extLst>
          </p:cNvPr>
          <p:cNvGrpSpPr/>
          <p:nvPr/>
        </p:nvGrpSpPr>
        <p:grpSpPr>
          <a:xfrm>
            <a:off x="7666489" y="3982951"/>
            <a:ext cx="2387427" cy="448056"/>
            <a:chOff x="4434840" y="3054096"/>
            <a:chExt cx="2387427" cy="448056"/>
          </a:xfrm>
        </p:grpSpPr>
        <p:cxnSp>
          <p:nvCxnSpPr>
            <p:cNvPr id="15" name="Straight Arrow Connector 8">
              <a:extLst>
                <a:ext uri="{FF2B5EF4-FFF2-40B4-BE49-F238E27FC236}">
                  <a16:creationId xmlns:a16="http://schemas.microsoft.com/office/drawing/2014/main" id="{FEA2E78C-9B29-4204-BC28-ACD4123AC07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F72A8F-ECCF-41BE-8882-3750AC3AD51C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EF2C571-ABBF-EE15-0EFD-92B2F1DCF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 – Research Paper Presentation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3D21C6-460A-4A1A-9E85-8F485B58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8" y="1406616"/>
            <a:ext cx="8904303" cy="47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7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6">
            <a:extLst>
              <a:ext uri="{FF2B5EF4-FFF2-40B4-BE49-F238E27FC236}">
                <a16:creationId xmlns:a16="http://schemas.microsoft.com/office/drawing/2014/main" id="{912DFCD2-4043-4403-87CE-2A6F1C09B3F4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59D326-F2B9-4523-8E65-94DF05DDE177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18" name="Straight Arrow Connector 5">
              <a:extLst>
                <a:ext uri="{FF2B5EF4-FFF2-40B4-BE49-F238E27FC236}">
                  <a16:creationId xmlns:a16="http://schemas.microsoft.com/office/drawing/2014/main" id="{BFB94ECB-2600-4DBB-AA7C-D870E3E0963C}"/>
                </a:ext>
              </a:extLst>
            </p:cNvPr>
            <p:cNvCxnSpPr>
              <a:endCxn id="10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9">
            <a:extLst>
              <a:ext uri="{FF2B5EF4-FFF2-40B4-BE49-F238E27FC236}">
                <a16:creationId xmlns:a16="http://schemas.microsoft.com/office/drawing/2014/main" id="{2EFFA5C9-1595-4372-B0AB-0E729EE87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0" name="Group 23">
            <a:extLst>
              <a:ext uri="{FF2B5EF4-FFF2-40B4-BE49-F238E27FC236}">
                <a16:creationId xmlns:a16="http://schemas.microsoft.com/office/drawing/2014/main" id="{34933E16-87D4-4E67-A15F-4AEFD1D46ABF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9E6A0475-7F5E-42D1-88F8-1C7AD42E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BD7E80-FE82-4973-BB36-71ED09E10EEA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ADC5A0B0-8AE2-4E11-94AF-3E9E919A9865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553101F-7DEE-43A9-A4F0-3D3D3026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5" name="Straight Arrow Connector 22">
              <a:extLst>
                <a:ext uri="{FF2B5EF4-FFF2-40B4-BE49-F238E27FC236}">
                  <a16:creationId xmlns:a16="http://schemas.microsoft.com/office/drawing/2014/main" id="{1CD5D3F0-7603-497E-8EE3-B2498D9D452F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1">
            <a:extLst>
              <a:ext uri="{FF2B5EF4-FFF2-40B4-BE49-F238E27FC236}">
                <a16:creationId xmlns:a16="http://schemas.microsoft.com/office/drawing/2014/main" id="{6421F351-6D6D-4124-8924-77E0C1AD7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/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/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5">
            <a:extLst>
              <a:ext uri="{FF2B5EF4-FFF2-40B4-BE49-F238E27FC236}">
                <a16:creationId xmlns:a16="http://schemas.microsoft.com/office/drawing/2014/main" id="{ED81EF41-2B24-4699-BBF6-068B53347E11}"/>
              </a:ext>
            </a:extLst>
          </p:cNvPr>
          <p:cNvGrpSpPr/>
          <p:nvPr/>
        </p:nvGrpSpPr>
        <p:grpSpPr>
          <a:xfrm>
            <a:off x="3658990" y="2647369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6">
              <a:extLst>
                <a:ext uri="{FF2B5EF4-FFF2-40B4-BE49-F238E27FC236}">
                  <a16:creationId xmlns:a16="http://schemas.microsoft.com/office/drawing/2014/main" id="{184531C5-9A86-4D1F-BDCE-2B62332F1118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7">
              <a:extLst>
                <a:ext uri="{FF2B5EF4-FFF2-40B4-BE49-F238E27FC236}">
                  <a16:creationId xmlns:a16="http://schemas.microsoft.com/office/drawing/2014/main" id="{421AECD2-1AC1-493C-A81A-7B391D1D1B8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8">
              <a:extLst>
                <a:ext uri="{FF2B5EF4-FFF2-40B4-BE49-F238E27FC236}">
                  <a16:creationId xmlns:a16="http://schemas.microsoft.com/office/drawing/2014/main" id="{96B0C0A8-AAE8-4A8D-99C5-4027A1097972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72DC6475-087B-4363-8B89-BDCEDC33462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6F4B09A6-31B5-4815-84DA-598BC0925015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C9B796-DD29-411A-9F87-C1487D6B9B17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B7CC98-151E-4AD1-8454-8F59290FC63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D578F7E-DFB7-4EAE-86D7-81A00C8CCBA2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5CFF96E-E358-47A7-BFD6-D1F7F154592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/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16">
            <a:extLst>
              <a:ext uri="{FF2B5EF4-FFF2-40B4-BE49-F238E27FC236}">
                <a16:creationId xmlns:a16="http://schemas.microsoft.com/office/drawing/2014/main" id="{97218B97-6FB6-410A-8CAC-A0BBD79859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3870243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27">
            <a:extLst>
              <a:ext uri="{FF2B5EF4-FFF2-40B4-BE49-F238E27FC236}">
                <a16:creationId xmlns:a16="http://schemas.microsoft.com/office/drawing/2014/main" id="{979FBF54-2AE7-4694-BE46-6F78BADA0001}"/>
              </a:ext>
            </a:extLst>
          </p:cNvPr>
          <p:cNvGrpSpPr/>
          <p:nvPr/>
        </p:nvGrpSpPr>
        <p:grpSpPr>
          <a:xfrm>
            <a:off x="7186249" y="3578314"/>
            <a:ext cx="4770761" cy="1714213"/>
            <a:chOff x="7166584" y="4962678"/>
            <a:chExt cx="4770761" cy="1714213"/>
          </a:xfrm>
        </p:grpSpPr>
        <p:cxnSp>
          <p:nvCxnSpPr>
            <p:cNvPr id="40" name="Straight Arrow Connector 18">
              <a:extLst>
                <a:ext uri="{FF2B5EF4-FFF2-40B4-BE49-F238E27FC236}">
                  <a16:creationId xmlns:a16="http://schemas.microsoft.com/office/drawing/2014/main" id="{581B2CB2-1CA1-4782-A3EF-0979E6E14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F39E97-D628-40BC-8D67-EF896832C273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AD953B-7CB1-4F7E-A2ED-E6857D83AFEC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21">
              <a:extLst>
                <a:ext uri="{FF2B5EF4-FFF2-40B4-BE49-F238E27FC236}">
                  <a16:creationId xmlns:a16="http://schemas.microsoft.com/office/drawing/2014/main" id="{DE014457-FB9E-4545-AC34-F927F8B84E9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FEDCA5-F003-4C82-B9A1-5147812A2059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8DDB2-099A-444F-A02D-098989283C02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75A5DAA-1A3A-4AAA-B007-F636BE626176}"/>
              </a:ext>
            </a:extLst>
          </p:cNvPr>
          <p:cNvSpPr txBox="1"/>
          <p:nvPr/>
        </p:nvSpPr>
        <p:spPr>
          <a:xfrm>
            <a:off x="4248744" y="5143312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6AD975-D774-452D-A17D-39F3E4FF2DD0}"/>
              </a:ext>
            </a:extLst>
          </p:cNvPr>
          <p:cNvSpPr txBox="1"/>
          <p:nvPr/>
        </p:nvSpPr>
        <p:spPr>
          <a:xfrm>
            <a:off x="3805531" y="5546757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1FE8F8-5886-454B-8D2B-0B5ACBB5D233}"/>
              </a:ext>
            </a:extLst>
          </p:cNvPr>
          <p:cNvSpPr/>
          <p:nvPr/>
        </p:nvSpPr>
        <p:spPr>
          <a:xfrm>
            <a:off x="6438172" y="4106527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46" grpId="0" animBg="1"/>
      <p:bldP spid="47" grpId="0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F288F742-9A6B-4E8C-B05A-48C300D03793}"/>
              </a:ext>
            </a:extLst>
          </p:cNvPr>
          <p:cNvGrpSpPr/>
          <p:nvPr/>
        </p:nvGrpSpPr>
        <p:grpSpPr>
          <a:xfrm>
            <a:off x="3542599" y="2894816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0808D77D-86B0-41D0-B372-C71B8C818610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260A968-C42D-40CF-8C51-AAC414524196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938330FE-A4E7-4C76-8B6A-4845BD6E2CB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F117F699-AB1C-4C7C-80B5-BE587C45060A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7AB7027D-6CF6-4020-ABD1-E79D7508DE4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4F815F2-AF54-4C58-A7B1-166781BBA2D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DE8C455-DC90-4606-845D-C8DA4D1C5B8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E37646A-9A64-48D3-90C5-B7F9B5D84E4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A1D9367-8C2B-40C0-BEA6-610954DDACEA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/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091046C5-C1A2-4D9F-B960-BCF4E3923776}"/>
              </a:ext>
            </a:extLst>
          </p:cNvPr>
          <p:cNvGrpSpPr/>
          <p:nvPr/>
        </p:nvGrpSpPr>
        <p:grpSpPr>
          <a:xfrm>
            <a:off x="1611817" y="1480553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6033AF97-874A-4F5D-BAC5-F3A4A988F245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246D5A37-E63B-4437-BCFE-EE468332B1AD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D86662C7-DEE8-41D5-BC0A-4468ECEE49CD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82E0E200-DE3E-491F-9772-0DE4E4392796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E015694E-B3F2-4DF1-8D98-1A56DF8D15C7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3A8FB984-E5AB-4577-86EF-243F9CDAA84E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031D778-2C38-4FB0-8256-AD922DDC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F0D4388-665F-4CE0-9AAD-50C039D5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1DD20CF-6885-40D8-AD4D-89890AC67BD3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94E9313-AD0E-4F79-A0CA-76FE39CDCED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AA9F76-1567-4644-8DCC-03690C05D716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0D1A6AB9-9B7B-4A78-946A-2A14575B5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558615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D0B1ADFD-61A1-416A-AA82-8B103B12F265}"/>
              </a:ext>
            </a:extLst>
          </p:cNvPr>
          <p:cNvGrpSpPr/>
          <p:nvPr/>
        </p:nvGrpSpPr>
        <p:grpSpPr>
          <a:xfrm>
            <a:off x="329000" y="2304525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2CC35F6-59CB-484B-8926-2F3E84395C82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F6F99AA-3DB1-4417-B765-CE9AF14CCB16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9" name="Straight Arrow Connector 45">
                <a:extLst>
                  <a:ext uri="{FF2B5EF4-FFF2-40B4-BE49-F238E27FC236}">
                    <a16:creationId xmlns:a16="http://schemas.microsoft.com/office/drawing/2014/main" id="{D785D50E-6652-4639-BA1A-844C7F517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349DD59-B190-4835-B9F3-D2DED0F1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6FBBB25-9BF3-44A9-9C1F-92591430A0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48">
                <a:extLst>
                  <a:ext uri="{FF2B5EF4-FFF2-40B4-BE49-F238E27FC236}">
                    <a16:creationId xmlns:a16="http://schemas.microsoft.com/office/drawing/2014/main" id="{37A84876-6084-4D81-89A0-19C6EC11A755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0E73A03-C75F-48C5-B5A6-4794E9C09612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A26740-F6B0-4A05-96AB-ABEFFC89E002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21A4D426-FEE2-4ACD-9506-BA06424F732D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77" name="Straight Arrow Connector 52">
                <a:extLst>
                  <a:ext uri="{FF2B5EF4-FFF2-40B4-BE49-F238E27FC236}">
                    <a16:creationId xmlns:a16="http://schemas.microsoft.com/office/drawing/2014/main" id="{BDDCEC00-75F9-4DEC-90B6-C4FA74DE3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54">
                <a:extLst>
                  <a:ext uri="{FF2B5EF4-FFF2-40B4-BE49-F238E27FC236}">
                    <a16:creationId xmlns:a16="http://schemas.microsoft.com/office/drawing/2014/main" id="{5374C258-94D7-433D-99BF-B8658B1F1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5" name="Picture 60">
            <a:extLst>
              <a:ext uri="{FF2B5EF4-FFF2-40B4-BE49-F238E27FC236}">
                <a16:creationId xmlns:a16="http://schemas.microsoft.com/office/drawing/2014/main" id="{85455851-929E-4DE2-99A9-9FC85026DC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123199"/>
            <a:ext cx="3048000" cy="2286000"/>
          </a:xfrm>
          <a:prstGeom prst="rect">
            <a:avLst/>
          </a:prstGeom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1BCBFC-6B37-4E92-8215-77BBC6FC853A}"/>
              </a:ext>
            </a:extLst>
          </p:cNvPr>
          <p:cNvCxnSpPr>
            <a:cxnSpLocks/>
          </p:cNvCxnSpPr>
          <p:nvPr/>
        </p:nvCxnSpPr>
        <p:spPr>
          <a:xfrm flipH="1">
            <a:off x="5079727" y="3814061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476FFB8-7B17-40C9-A293-1E34F050DF35}"/>
              </a:ext>
            </a:extLst>
          </p:cNvPr>
          <p:cNvSpPr txBox="1"/>
          <p:nvPr/>
        </p:nvSpPr>
        <p:spPr>
          <a:xfrm>
            <a:off x="6396744" y="3579470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D3BD758-59E7-4E4C-ACBF-9A2892455AF0}"/>
              </a:ext>
            </a:extLst>
          </p:cNvPr>
          <p:cNvSpPr/>
          <p:nvPr/>
        </p:nvSpPr>
        <p:spPr>
          <a:xfrm>
            <a:off x="2127280" y="480150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7" grpId="0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98639FF3-4CAB-4D3C-835F-74371D3328C6}"/>
              </a:ext>
            </a:extLst>
          </p:cNvPr>
          <p:cNvGrpSpPr/>
          <p:nvPr/>
        </p:nvGrpSpPr>
        <p:grpSpPr>
          <a:xfrm>
            <a:off x="3542599" y="2923073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B760C1C6-EB42-407B-8812-3ACF7F2D6F4A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125F8628-A437-4D02-941B-233368E8F634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218FC13A-4076-4E4D-93F2-ADC4CFF67FE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4FBCC4C1-8EED-45C0-931E-0AC33AE2B2D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D3251A4D-B0B6-4B8B-8A8F-DCE68EA28B92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293EC10-4AA4-4FAB-B4A4-8B2EC10A953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7FCC385-2494-4815-B626-FF1CF25CECCA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FAD2C81-7D66-4939-8791-42B2F64726A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92CD332-F78B-4640-9FE9-E09F42543A1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/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CAB687E4-5E5A-403A-9ABD-403A6E9B7B10}"/>
              </a:ext>
            </a:extLst>
          </p:cNvPr>
          <p:cNvGrpSpPr/>
          <p:nvPr/>
        </p:nvGrpSpPr>
        <p:grpSpPr>
          <a:xfrm>
            <a:off x="1611817" y="1508810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394AAC26-CA9C-4D4D-BD03-C7CCE509427E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463A2257-1E93-441E-9E56-B1377E64E84F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120EBB08-A7D7-4A82-B97A-4F94C2CB6DFF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DC17639E-83CE-4DF6-97A3-27AD288DE6E5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B1722394-697F-4034-9AD1-B4B82B1ECCC5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91947E6F-4FD4-4ADF-8DFA-28BA43AC3EB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4986D5A-427F-47A5-8BC9-46C094060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1F9AC53-9D44-447C-9CED-23EDD4B009C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1027F8-335C-4698-8B8E-256A9CF28E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1962530-144E-41CA-8E30-5870FE22A3A9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79399E6-F2D9-4F37-9B36-2CBB4B3BF618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334E820F-F27D-439F-974F-815F4AD7D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590974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9041EFF8-D93B-4822-9070-20223BB5FF05}"/>
              </a:ext>
            </a:extLst>
          </p:cNvPr>
          <p:cNvGrpSpPr/>
          <p:nvPr/>
        </p:nvGrpSpPr>
        <p:grpSpPr>
          <a:xfrm>
            <a:off x="1021675" y="4237365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4FA1E9E-2531-4782-B0A6-8CAC3FD24F46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A1744CE-858B-4D9F-8865-0FB9D6A5595D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6" name="Straight Arrow Connector 45">
                <a:extLst>
                  <a:ext uri="{FF2B5EF4-FFF2-40B4-BE49-F238E27FC236}">
                    <a16:creationId xmlns:a16="http://schemas.microsoft.com/office/drawing/2014/main" id="{11B780D9-EE49-491C-AFFE-079AEC3F0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36C2626-67C5-4803-80E8-1ABE047115E7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4D4CA04-7B0A-4D51-B9B9-13237722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48">
                <a:extLst>
                  <a:ext uri="{FF2B5EF4-FFF2-40B4-BE49-F238E27FC236}">
                    <a16:creationId xmlns:a16="http://schemas.microsoft.com/office/drawing/2014/main" id="{10BC4745-9851-41E9-980F-BDB8AACFA1E2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34D1E5-6844-4CAA-9F90-94F462DF7325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6EE358F-F107-4D6F-811E-7E149FDA4EB6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82" name="Picture 4">
            <a:extLst>
              <a:ext uri="{FF2B5EF4-FFF2-40B4-BE49-F238E27FC236}">
                <a16:creationId xmlns:a16="http://schemas.microsoft.com/office/drawing/2014/main" id="{6D021ECB-2155-4443-BD3C-FB2C614C1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132042"/>
            <a:ext cx="3048000" cy="2286000"/>
          </a:xfrm>
          <a:prstGeom prst="rect">
            <a:avLst/>
          </a:prstGeom>
        </p:spPr>
      </p:pic>
      <p:cxnSp>
        <p:nvCxnSpPr>
          <p:cNvPr id="83" name="Straight Arrow Connector 5">
            <a:extLst>
              <a:ext uri="{FF2B5EF4-FFF2-40B4-BE49-F238E27FC236}">
                <a16:creationId xmlns:a16="http://schemas.microsoft.com/office/drawing/2014/main" id="{EEFF6C4A-6010-4CD3-8916-8FB64BEDE794}"/>
              </a:ext>
            </a:extLst>
          </p:cNvPr>
          <p:cNvCxnSpPr>
            <a:cxnSpLocks/>
          </p:cNvCxnSpPr>
          <p:nvPr/>
        </p:nvCxnSpPr>
        <p:spPr>
          <a:xfrm flipV="1">
            <a:off x="4014445" y="2332782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">
            <a:extLst>
              <a:ext uri="{FF2B5EF4-FFF2-40B4-BE49-F238E27FC236}">
                <a16:creationId xmlns:a16="http://schemas.microsoft.com/office/drawing/2014/main" id="{3FEDCF87-A362-411B-BE04-FD366312285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332782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BB70263-421B-4297-9451-4D44BA3155DE}"/>
              </a:ext>
            </a:extLst>
          </p:cNvPr>
          <p:cNvCxnSpPr>
            <a:cxnSpLocks/>
          </p:cNvCxnSpPr>
          <p:nvPr/>
        </p:nvCxnSpPr>
        <p:spPr>
          <a:xfrm flipH="1">
            <a:off x="5259145" y="3656363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CE77A21-F3CE-410F-AC36-3FE831045A44}"/>
              </a:ext>
            </a:extLst>
          </p:cNvPr>
          <p:cNvSpPr txBox="1"/>
          <p:nvPr/>
        </p:nvSpPr>
        <p:spPr>
          <a:xfrm>
            <a:off x="3651291" y="3798334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8957A26-17D3-483C-95BF-157616911F93}"/>
              </a:ext>
            </a:extLst>
          </p:cNvPr>
          <p:cNvCxnSpPr>
            <a:cxnSpLocks/>
          </p:cNvCxnSpPr>
          <p:nvPr/>
        </p:nvCxnSpPr>
        <p:spPr>
          <a:xfrm>
            <a:off x="3744200" y="3665996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D71FF18-7372-4EF9-971A-7A3D0F3E2E93}"/>
              </a:ext>
            </a:extLst>
          </p:cNvPr>
          <p:cNvSpPr/>
          <p:nvPr/>
        </p:nvSpPr>
        <p:spPr>
          <a:xfrm>
            <a:off x="2816790" y="480961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89" name="Group 9">
            <a:extLst>
              <a:ext uri="{FF2B5EF4-FFF2-40B4-BE49-F238E27FC236}">
                <a16:creationId xmlns:a16="http://schemas.microsoft.com/office/drawing/2014/main" id="{9ABCF5DA-7585-4D52-B761-8B8D6B960C09}"/>
              </a:ext>
            </a:extLst>
          </p:cNvPr>
          <p:cNvGrpSpPr/>
          <p:nvPr/>
        </p:nvGrpSpPr>
        <p:grpSpPr>
          <a:xfrm>
            <a:off x="3524843" y="2786476"/>
            <a:ext cx="4521364" cy="591800"/>
            <a:chOff x="3021162" y="2446020"/>
            <a:chExt cx="4521364" cy="591800"/>
          </a:xfrm>
        </p:grpSpPr>
        <p:cxnSp>
          <p:nvCxnSpPr>
            <p:cNvPr id="90" name="Straight Connector 10">
              <a:extLst>
                <a:ext uri="{FF2B5EF4-FFF2-40B4-BE49-F238E27FC236}">
                  <a16:creationId xmlns:a16="http://schemas.microsoft.com/office/drawing/2014/main" id="{AB098D11-9380-4430-8BD0-9ABF34063C6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11">
              <a:extLst>
                <a:ext uri="{FF2B5EF4-FFF2-40B4-BE49-F238E27FC236}">
                  <a16:creationId xmlns:a16="http://schemas.microsoft.com/office/drawing/2014/main" id="{E3FA4B06-55BB-435F-99FD-814B8BC00941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4DDC3119-A67C-4047-B0B9-F479FF166DEB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507F002F-AAF7-4150-B6E2-62E1C80EC11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0AE7574F-8C68-4F4F-97B9-17D6E379D8A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3B189B9-7A15-43AD-8E71-12154ADF3FB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AB87DA-7F4D-4EC9-BF18-D2F1EFCC49F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DED113D-1F59-4805-BB09-166964412F9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6A188C0-3817-471F-953B-2F49F7F83FD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/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49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58">
            <a:extLst>
              <a:ext uri="{FF2B5EF4-FFF2-40B4-BE49-F238E27FC236}">
                <a16:creationId xmlns:a16="http://schemas.microsoft.com/office/drawing/2014/main" id="{C27EA0F5-F550-4BAE-B93E-B0223B5F0928}"/>
              </a:ext>
            </a:extLst>
          </p:cNvPr>
          <p:cNvGrpSpPr/>
          <p:nvPr/>
        </p:nvGrpSpPr>
        <p:grpSpPr>
          <a:xfrm>
            <a:off x="1594061" y="1372213"/>
            <a:ext cx="6418958" cy="892552"/>
            <a:chOff x="1611817" y="2200123"/>
            <a:chExt cx="6418958" cy="892552"/>
          </a:xfrm>
        </p:grpSpPr>
        <p:grpSp>
          <p:nvGrpSpPr>
            <p:cNvPr id="101" name="Group 30">
              <a:extLst>
                <a:ext uri="{FF2B5EF4-FFF2-40B4-BE49-F238E27FC236}">
                  <a16:creationId xmlns:a16="http://schemas.microsoft.com/office/drawing/2014/main" id="{5D690F58-6055-4B64-B710-92853011F5C4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103" name="Straight Connector 31">
                <a:extLst>
                  <a:ext uri="{FF2B5EF4-FFF2-40B4-BE49-F238E27FC236}">
                    <a16:creationId xmlns:a16="http://schemas.microsoft.com/office/drawing/2014/main" id="{7DB41768-3085-4C8B-A579-5755CB40F415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32">
                <a:extLst>
                  <a:ext uri="{FF2B5EF4-FFF2-40B4-BE49-F238E27FC236}">
                    <a16:creationId xmlns:a16="http://schemas.microsoft.com/office/drawing/2014/main" id="{1D07382A-C26C-4561-9F61-1B2FFF045D86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33">
                <a:extLst>
                  <a:ext uri="{FF2B5EF4-FFF2-40B4-BE49-F238E27FC236}">
                    <a16:creationId xmlns:a16="http://schemas.microsoft.com/office/drawing/2014/main" id="{2DD87CB2-0CEC-4944-A2F2-91BCDC801C6C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34">
                <a:extLst>
                  <a:ext uri="{FF2B5EF4-FFF2-40B4-BE49-F238E27FC236}">
                    <a16:creationId xmlns:a16="http://schemas.microsoft.com/office/drawing/2014/main" id="{F4E363FF-A5A8-4A90-B0AC-39752ACB4F90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8B1A3503-01A0-470C-AD9D-3F167DE7CE5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AEA1ADE-C29D-4D69-A601-61B310008A89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31EF051-D857-49FD-AEF7-91C32D23716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F92B3D5-6AED-47FE-A9A0-BB9141AE2C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EF906B2-EE96-46F5-AAC6-08866E499A5B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48853B5-1F34-436E-BFCE-60E98FC526C0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" name="Picture 42">
            <a:extLst>
              <a:ext uri="{FF2B5EF4-FFF2-40B4-BE49-F238E27FC236}">
                <a16:creationId xmlns:a16="http://schemas.microsoft.com/office/drawing/2014/main" id="{3523F043-7821-4BBF-92A7-E7206F255D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2728365"/>
            <a:ext cx="3070206" cy="2302655"/>
          </a:xfrm>
          <a:prstGeom prst="rect">
            <a:avLst/>
          </a:prstGeom>
        </p:spPr>
      </p:pic>
      <p:grpSp>
        <p:nvGrpSpPr>
          <p:cNvPr id="113" name="Group 59">
            <a:extLst>
              <a:ext uri="{FF2B5EF4-FFF2-40B4-BE49-F238E27FC236}">
                <a16:creationId xmlns:a16="http://schemas.microsoft.com/office/drawing/2014/main" id="{A734A730-C5C3-42FC-8083-14BE61F95776}"/>
              </a:ext>
            </a:extLst>
          </p:cNvPr>
          <p:cNvGrpSpPr/>
          <p:nvPr/>
        </p:nvGrpSpPr>
        <p:grpSpPr>
          <a:xfrm>
            <a:off x="388830" y="2230476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577842D-3C5F-4260-A841-1501219C6ECB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" name="Group 44">
              <a:extLst>
                <a:ext uri="{FF2B5EF4-FFF2-40B4-BE49-F238E27FC236}">
                  <a16:creationId xmlns:a16="http://schemas.microsoft.com/office/drawing/2014/main" id="{21EC34D9-23D9-43D3-AF82-326721E746E8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119" name="Straight Arrow Connector 45">
                <a:extLst>
                  <a:ext uri="{FF2B5EF4-FFF2-40B4-BE49-F238E27FC236}">
                    <a16:creationId xmlns:a16="http://schemas.microsoft.com/office/drawing/2014/main" id="{DC3B2C70-DA01-47E9-B103-46923FF0E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66FEDCD4-EDA4-4636-B8ED-F7FDDD6AF255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2C89C9-B9E2-4CE6-A557-4D48F9E5301C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116" name="Group 57">
              <a:extLst>
                <a:ext uri="{FF2B5EF4-FFF2-40B4-BE49-F238E27FC236}">
                  <a16:creationId xmlns:a16="http://schemas.microsoft.com/office/drawing/2014/main" id="{AC54C829-0CA7-4B6D-A3AE-0A374F1581AA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117" name="Straight Arrow Connector 52">
                <a:extLst>
                  <a:ext uri="{FF2B5EF4-FFF2-40B4-BE49-F238E27FC236}">
                    <a16:creationId xmlns:a16="http://schemas.microsoft.com/office/drawing/2014/main" id="{C26F9732-2734-4445-A0E2-3DC5E1968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54">
                <a:extLst>
                  <a:ext uri="{FF2B5EF4-FFF2-40B4-BE49-F238E27FC236}">
                    <a16:creationId xmlns:a16="http://schemas.microsoft.com/office/drawing/2014/main" id="{60D8BE92-3A7B-4A33-998C-078A79846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5">
            <a:extLst>
              <a:ext uri="{FF2B5EF4-FFF2-40B4-BE49-F238E27FC236}">
                <a16:creationId xmlns:a16="http://schemas.microsoft.com/office/drawing/2014/main" id="{B3A124F5-71A4-44B6-97C4-1E87A04AE4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365125"/>
            <a:ext cx="3091454" cy="231859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078702E-E05D-4197-AA63-EBBDCCE32E8D}"/>
              </a:ext>
            </a:extLst>
          </p:cNvPr>
          <p:cNvSpPr txBox="1"/>
          <p:nvPr/>
        </p:nvSpPr>
        <p:spPr>
          <a:xfrm>
            <a:off x="3614687" y="3695224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8EBF4876-9AA0-410D-8EE1-291754903089}"/>
              </a:ext>
            </a:extLst>
          </p:cNvPr>
          <p:cNvCxnSpPr>
            <a:cxnSpLocks/>
          </p:cNvCxnSpPr>
          <p:nvPr/>
        </p:nvCxnSpPr>
        <p:spPr>
          <a:xfrm>
            <a:off x="3726444" y="3562886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24490DD-6FEB-4B61-BC81-512A5F04FE43}"/>
              </a:ext>
            </a:extLst>
          </p:cNvPr>
          <p:cNvSpPr/>
          <p:nvPr/>
        </p:nvSpPr>
        <p:spPr>
          <a:xfrm>
            <a:off x="2174069" y="4420114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/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0EA87BFC-9B0D-4C08-AC7C-2E186FEBFA16}"/>
              </a:ext>
            </a:extLst>
          </p:cNvPr>
          <p:cNvSpPr txBox="1"/>
          <p:nvPr/>
        </p:nvSpPr>
        <p:spPr>
          <a:xfrm>
            <a:off x="388830" y="55983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CD9980-AE86-4AAD-A192-1438A11A2253}"/>
              </a:ext>
            </a:extLst>
          </p:cNvPr>
          <p:cNvSpPr/>
          <p:nvPr/>
        </p:nvSpPr>
        <p:spPr>
          <a:xfrm>
            <a:off x="3038914" y="5476067"/>
            <a:ext cx="8457669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&lt;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stable (conditionally stable based on the condition imposed by CFL) – EXPLICIT method</a:t>
            </a:r>
          </a:p>
          <a:p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&gt; =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unstable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5" grpId="0" animBg="1"/>
      <p:bldP spid="126" grpId="0"/>
      <p:bldP spid="127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77136A-5F46-4CA0-A783-55534C1393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2 (Convecti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Equation using OpenFOAM)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/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2DE2D0F-65BF-4CF8-A7E8-97D937489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1"/>
          <a:stretch/>
        </p:blipFill>
        <p:spPr>
          <a:xfrm>
            <a:off x="838200" y="1787925"/>
            <a:ext cx="8743950" cy="32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5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 – Diffusion equation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719D5-9A85-4844-B79C-2E66406AB9B7}"/>
                  </a:ext>
                </a:extLst>
              </p:cNvPr>
              <p:cNvSpPr txBox="1"/>
              <p:nvPr/>
            </p:nvSpPr>
            <p:spPr>
              <a:xfrm>
                <a:off x="6715572" y="410455"/>
                <a:ext cx="1428596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8719D5-9A85-4844-B79C-2E66406AB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572" y="410455"/>
                <a:ext cx="1428596" cy="664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>
            <a:extLst>
              <a:ext uri="{FF2B5EF4-FFF2-40B4-BE49-F238E27FC236}">
                <a16:creationId xmlns:a16="http://schemas.microsoft.com/office/drawing/2014/main" id="{68FA75E2-5CAD-46DA-B39D-014706B91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72" y="2809679"/>
            <a:ext cx="5068970" cy="2746508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574D9D6-7026-4D75-A7FC-319BFB830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57" y="3210222"/>
            <a:ext cx="6040370" cy="305733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0E2D3905-EEA3-4A84-8FCC-4E63F9989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7" y="1408470"/>
            <a:ext cx="2694039" cy="2020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D19EB-BD19-408F-9C7D-6CB5C69DCB1B}"/>
              </a:ext>
            </a:extLst>
          </p:cNvPr>
          <p:cNvSpPr txBox="1"/>
          <p:nvPr/>
        </p:nvSpPr>
        <p:spPr>
          <a:xfrm>
            <a:off x="2984696" y="1980832"/>
            <a:ext cx="22797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exercise – 7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5BE9C-725C-4CF8-A7FB-093D843720ED}"/>
              </a:ext>
            </a:extLst>
          </p:cNvPr>
          <p:cNvSpPr txBox="1"/>
          <p:nvPr/>
        </p:nvSpPr>
        <p:spPr>
          <a:xfrm>
            <a:off x="8067423" y="1980832"/>
            <a:ext cx="269231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– 1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C2E212-49FE-4527-A3ED-3707177ECF40}"/>
              </a:ext>
            </a:extLst>
          </p:cNvPr>
          <p:cNvCxnSpPr/>
          <p:nvPr/>
        </p:nvCxnSpPr>
        <p:spPr>
          <a:xfrm>
            <a:off x="6498454" y="1509204"/>
            <a:ext cx="0" cy="4616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472705"/>
            <a:ext cx="10515600" cy="7556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– DAY 9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73229" y="1772645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OpenFOAM: Numerical Solution to Diffusion Equation (Project – 1)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about Convection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OpenFOAM: Numerical Solution to Convection Equation (Project – 2)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796C-7DCA-4A2D-59CF-1B077402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3038-14F3-D44B-4A34-C0260678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6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Numerical Solution to Diffusion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26CCE-89F9-7B8F-4C3D-6EAD5F39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4205"/>
            <a:ext cx="7530384" cy="408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/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A5B9AC0-43C7-A7AB-A7E5-B741A9AEB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74" y="-2351"/>
            <a:ext cx="3293226" cy="246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B81B0-0603-4D8F-A6BE-23CD9FF70AAF}"/>
              </a:ext>
            </a:extLst>
          </p:cNvPr>
          <p:cNvSpPr txBox="1"/>
          <p:nvPr/>
        </p:nvSpPr>
        <p:spPr>
          <a:xfrm>
            <a:off x="2787157" y="162711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Paraview – Post Processing tool in OpenFOAM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8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files from GitHub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F8A322-F240-48BE-B9E0-851940DD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771586"/>
            <a:ext cx="8477250" cy="42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createFields.H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E6E0A70-393E-432F-9B52-25892A4B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36" y="1262357"/>
            <a:ext cx="4999890" cy="473770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2462072" y="2551043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752975" y="2336785"/>
            <a:ext cx="316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“T” field is created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462072" y="4522718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752975" y="4308460"/>
            <a:ext cx="280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Diffusivity as a field created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24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C1543-FA75-4338-910F-5F82644DC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0"/>
          <a:stretch/>
        </p:blipFill>
        <p:spPr>
          <a:xfrm>
            <a:off x="801696" y="1248792"/>
            <a:ext cx="3658756" cy="4932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7213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diffusionFoam.C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3904741" y="3198743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723891" y="30125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“header” files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237849-F970-42E2-8640-9B44AFA00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35" r="35606"/>
          <a:stretch/>
        </p:blipFill>
        <p:spPr>
          <a:xfrm>
            <a:off x="8340571" y="1248792"/>
            <a:ext cx="2356004" cy="300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6A18E0BA-BB71-4210-B534-EABBAD0EBEC3}"/>
              </a:ext>
            </a:extLst>
          </p:cNvPr>
          <p:cNvSpPr/>
          <p:nvPr/>
        </p:nvSpPr>
        <p:spPr>
          <a:xfrm>
            <a:off x="3491280" y="2336785"/>
            <a:ext cx="280620" cy="1720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B7BAB3-A4AF-4CC6-83ED-2BA48B88995B}"/>
              </a:ext>
            </a:extLst>
          </p:cNvPr>
          <p:cNvCxnSpPr>
            <a:cxnSpLocks/>
          </p:cNvCxnSpPr>
          <p:nvPr/>
        </p:nvCxnSpPr>
        <p:spPr>
          <a:xfrm>
            <a:off x="3904741" y="5659055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102BA-AF36-4539-BEBC-51E3809009A2}"/>
              </a:ext>
            </a:extLst>
          </p:cNvPr>
          <p:cNvSpPr/>
          <p:nvPr/>
        </p:nvSpPr>
        <p:spPr>
          <a:xfrm>
            <a:off x="4591050" y="5163543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is created to solve “FVM”</a:t>
            </a:r>
            <a:endParaRPr lang="ko-KR" altLang="en-US" dirty="0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C2230661-F3B9-4286-9E3D-AA94D73F4477}"/>
              </a:ext>
            </a:extLst>
          </p:cNvPr>
          <p:cNvSpPr/>
          <p:nvPr/>
        </p:nvSpPr>
        <p:spPr>
          <a:xfrm>
            <a:off x="3631590" y="5219379"/>
            <a:ext cx="150022" cy="8604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44136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6425</TotalTime>
  <Words>594</Words>
  <Application>Microsoft Office PowerPoint</Application>
  <PresentationFormat>와이드스크린</PresentationFormat>
  <Paragraphs>154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Coronet</vt:lpstr>
      <vt:lpstr>HY그래픽B</vt:lpstr>
      <vt:lpstr>맑은 고딕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 – Research Paper Presentation</vt:lpstr>
      <vt:lpstr>Quick Recap – Diffusion equation</vt:lpstr>
      <vt:lpstr>Contents – DAY 9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144</cp:revision>
  <dcterms:created xsi:type="dcterms:W3CDTF">2023-09-15T11:28:08Z</dcterms:created>
  <dcterms:modified xsi:type="dcterms:W3CDTF">2023-11-06T08:25:37Z</dcterms:modified>
</cp:coreProperties>
</file>